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57" r:id="rId5"/>
  </p:sldMasterIdLst>
  <p:notesMasterIdLst>
    <p:notesMasterId r:id="rId22"/>
  </p:notesMasterIdLst>
  <p:handoutMasterIdLst>
    <p:handoutMasterId r:id="rId23"/>
  </p:handoutMasterIdLst>
  <p:sldIdLst>
    <p:sldId id="256" r:id="rId6"/>
    <p:sldId id="275" r:id="rId7"/>
    <p:sldId id="347" r:id="rId8"/>
    <p:sldId id="334" r:id="rId9"/>
    <p:sldId id="335" r:id="rId10"/>
    <p:sldId id="336" r:id="rId11"/>
    <p:sldId id="337" r:id="rId12"/>
    <p:sldId id="338" r:id="rId13"/>
    <p:sldId id="340" r:id="rId14"/>
    <p:sldId id="339" r:id="rId15"/>
    <p:sldId id="346" r:id="rId16"/>
    <p:sldId id="342" r:id="rId17"/>
    <p:sldId id="341" r:id="rId18"/>
    <p:sldId id="344" r:id="rId19"/>
    <p:sldId id="345" r:id="rId20"/>
    <p:sldId id="33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3676" autoAdjust="0"/>
  </p:normalViewPr>
  <p:slideViewPr>
    <p:cSldViewPr>
      <p:cViewPr varScale="1">
        <p:scale>
          <a:sx n="80" d="100"/>
          <a:sy n="80" d="100"/>
        </p:scale>
        <p:origin x="111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0A5EAD7-1297-4E3E-A8B0-3254FD6A5A6E}"/>
    <pc:docChg chg="custSel addSld delSld modSld sldOrd">
      <pc:chgData name="Ben Nienhuis" userId="2c6c04f1-77c7-44b5-a463-93386779ab63" providerId="ADAL" clId="{40A5EAD7-1297-4E3E-A8B0-3254FD6A5A6E}" dt="2021-04-15T12:34:12.792" v="35"/>
      <pc:docMkLst>
        <pc:docMk/>
      </pc:docMkLst>
      <pc:sldChg chg="del">
        <pc:chgData name="Ben Nienhuis" userId="2c6c04f1-77c7-44b5-a463-93386779ab63" providerId="ADAL" clId="{40A5EAD7-1297-4E3E-A8B0-3254FD6A5A6E}" dt="2021-04-15T12:21:37.930" v="0" actId="2696"/>
        <pc:sldMkLst>
          <pc:docMk/>
          <pc:sldMk cId="274089626" sldId="325"/>
        </pc:sldMkLst>
      </pc:sldChg>
      <pc:sldChg chg="add del">
        <pc:chgData name="Ben Nienhuis" userId="2c6c04f1-77c7-44b5-a463-93386779ab63" providerId="ADAL" clId="{40A5EAD7-1297-4E3E-A8B0-3254FD6A5A6E}" dt="2021-04-15T12:26:06.526" v="2"/>
        <pc:sldMkLst>
          <pc:docMk/>
          <pc:sldMk cId="1198271771" sldId="346"/>
        </pc:sldMkLst>
      </pc:sldChg>
      <pc:sldChg chg="addSp delSp modSp add modAnim">
        <pc:chgData name="Ben Nienhuis" userId="2c6c04f1-77c7-44b5-a463-93386779ab63" providerId="ADAL" clId="{40A5EAD7-1297-4E3E-A8B0-3254FD6A5A6E}" dt="2021-04-15T12:27:00.473" v="14" actId="14100"/>
        <pc:sldMkLst>
          <pc:docMk/>
          <pc:sldMk cId="1995404880" sldId="346"/>
        </pc:sldMkLst>
        <pc:spChg chg="del mod">
          <ac:chgData name="Ben Nienhuis" userId="2c6c04f1-77c7-44b5-a463-93386779ab63" providerId="ADAL" clId="{40A5EAD7-1297-4E3E-A8B0-3254FD6A5A6E}" dt="2021-04-15T12:26:52.058" v="12"/>
          <ac:spMkLst>
            <pc:docMk/>
            <pc:sldMk cId="1995404880" sldId="346"/>
            <ac:spMk id="4" creationId="{00000000-0000-0000-0000-000000000000}"/>
          </ac:spMkLst>
        </pc:spChg>
        <pc:picChg chg="del mod">
          <ac:chgData name="Ben Nienhuis" userId="2c6c04f1-77c7-44b5-a463-93386779ab63" providerId="ADAL" clId="{40A5EAD7-1297-4E3E-A8B0-3254FD6A5A6E}" dt="2021-04-15T12:26:52.043" v="10" actId="478"/>
          <ac:picMkLst>
            <pc:docMk/>
            <pc:sldMk cId="1995404880" sldId="346"/>
            <ac:picMk id="3" creationId="{00000000-0000-0000-0000-000000000000}"/>
          </ac:picMkLst>
        </pc:picChg>
        <pc:picChg chg="add mod">
          <ac:chgData name="Ben Nienhuis" userId="2c6c04f1-77c7-44b5-a463-93386779ab63" providerId="ADAL" clId="{40A5EAD7-1297-4E3E-A8B0-3254FD6A5A6E}" dt="2021-04-15T12:27:00.473" v="14" actId="14100"/>
          <ac:picMkLst>
            <pc:docMk/>
            <pc:sldMk cId="1995404880" sldId="346"/>
            <ac:picMk id="5" creationId="{28F0D822-AB61-4B09-A114-1A8851D900F0}"/>
          </ac:picMkLst>
        </pc:picChg>
      </pc:sldChg>
      <pc:sldChg chg="addSp delSp modSp add ord delAnim">
        <pc:chgData name="Ben Nienhuis" userId="2c6c04f1-77c7-44b5-a463-93386779ab63" providerId="ADAL" clId="{40A5EAD7-1297-4E3E-A8B0-3254FD6A5A6E}" dt="2021-04-15T12:34:12.792" v="35"/>
        <pc:sldMkLst>
          <pc:docMk/>
          <pc:sldMk cId="413260782" sldId="347"/>
        </pc:sldMkLst>
        <pc:spChg chg="mod">
          <ac:chgData name="Ben Nienhuis" userId="2c6c04f1-77c7-44b5-a463-93386779ab63" providerId="ADAL" clId="{40A5EAD7-1297-4E3E-A8B0-3254FD6A5A6E}" dt="2021-04-15T12:32:42.988" v="26" actId="20577"/>
          <ac:spMkLst>
            <pc:docMk/>
            <pc:sldMk cId="413260782" sldId="347"/>
            <ac:spMk id="2" creationId="{00000000-0000-0000-0000-000000000000}"/>
          </ac:spMkLst>
        </pc:spChg>
        <pc:spChg chg="mod">
          <ac:chgData name="Ben Nienhuis" userId="2c6c04f1-77c7-44b5-a463-93386779ab63" providerId="ADAL" clId="{40A5EAD7-1297-4E3E-A8B0-3254FD6A5A6E}" dt="2021-04-15T12:33:09.530" v="30" actId="6549"/>
          <ac:spMkLst>
            <pc:docMk/>
            <pc:sldMk cId="413260782" sldId="347"/>
            <ac:spMk id="3" creationId="{00000000-0000-0000-0000-000000000000}"/>
          </ac:spMkLst>
        </pc:spChg>
        <pc:picChg chg="del">
          <ac:chgData name="Ben Nienhuis" userId="2c6c04f1-77c7-44b5-a463-93386779ab63" providerId="ADAL" clId="{40A5EAD7-1297-4E3E-A8B0-3254FD6A5A6E}" dt="2021-04-15T12:33:01.387" v="28" actId="478"/>
          <ac:picMkLst>
            <pc:docMk/>
            <pc:sldMk cId="413260782" sldId="347"/>
            <ac:picMk id="4" creationId="{00000000-0000-0000-0000-000000000000}"/>
          </ac:picMkLst>
        </pc:picChg>
        <pc:picChg chg="add mod">
          <ac:chgData name="Ben Nienhuis" userId="2c6c04f1-77c7-44b5-a463-93386779ab63" providerId="ADAL" clId="{40A5EAD7-1297-4E3E-A8B0-3254FD6A5A6E}" dt="2021-04-15T12:33:33.346" v="34" actId="14100"/>
          <ac:picMkLst>
            <pc:docMk/>
            <pc:sldMk cId="413260782" sldId="347"/>
            <ac:picMk id="5" creationId="{C412AB49-76D7-43E3-89CB-A0F54ED28748}"/>
          </ac:picMkLst>
        </pc:picChg>
        <pc:picChg chg="del">
          <ac:chgData name="Ben Nienhuis" userId="2c6c04f1-77c7-44b5-a463-93386779ab63" providerId="ADAL" clId="{40A5EAD7-1297-4E3E-A8B0-3254FD6A5A6E}" dt="2021-04-15T12:33:04.163" v="29" actId="478"/>
          <ac:picMkLst>
            <pc:docMk/>
            <pc:sldMk cId="413260782" sldId="347"/>
            <ac:picMk id="8" creationId="{00000000-0000-0000-0000-000000000000}"/>
          </ac:picMkLst>
        </pc:picChg>
        <pc:picChg chg="del">
          <ac:chgData name="Ben Nienhuis" userId="2c6c04f1-77c7-44b5-a463-93386779ab63" providerId="ADAL" clId="{40A5EAD7-1297-4E3E-A8B0-3254FD6A5A6E}" dt="2021-04-15T12:32:45.313" v="27" actId="478"/>
          <ac:picMkLst>
            <pc:docMk/>
            <pc:sldMk cId="413260782" sldId="347"/>
            <ac:picMk id="9"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15-4-2021</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15-4-2021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219337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42884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305321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3894109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363208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15994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24843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687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33450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332662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48417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114059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319465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08591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2966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6451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80004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nl-NL"/>
              <a:t>Klik om de stijl te bewerken</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a:xfrm>
            <a:off x="1125459" y="329308"/>
            <a:ext cx="3392144" cy="309201"/>
          </a:xfrm>
        </p:spPr>
        <p:txBody>
          <a:bodyPr/>
          <a:lstStyle/>
          <a:p>
            <a:endParaRPr lang="nl-NL"/>
          </a:p>
        </p:txBody>
      </p:sp>
      <p:sp>
        <p:nvSpPr>
          <p:cNvPr id="6" name="Slide Number Placeholder 5"/>
          <p:cNvSpPr>
            <a:spLocks noGrp="1"/>
          </p:cNvSpPr>
          <p:nvPr>
            <p:ph type="sldNum" sz="quarter" idx="12"/>
          </p:nvPr>
        </p:nvSpPr>
        <p:spPr>
          <a:xfrm>
            <a:off x="6886200" y="131730"/>
            <a:ext cx="802005" cy="503578"/>
          </a:xfrm>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16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5473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nl-NL"/>
              <a:t>Klik om de stijl te bewerken</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0641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nl-NL"/>
              <a:t>Klik om de stijl te bewerken</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5403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nl-NL"/>
              <a:t>Klik om de stijl te bewerken</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1118131" y="2973815"/>
            <a:ext cx="3125766" cy="249166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563822" y="2971035"/>
            <a:ext cx="3125652" cy="24849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49394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4597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7821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nl-NL"/>
              <a:t>Klik om de stijl te bewerken</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547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55282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378E8D99-14FB-4157-BE6C-BEEC31BD1017}" type="datetimeFigureOut">
              <a:rPr lang="nl-NL" smtClean="0"/>
              <a:pPr/>
              <a:t>15-4-2021</a:t>
            </a:fld>
            <a:endParaRPr lang="nl-NL" dirty="0"/>
          </a:p>
        </p:txBody>
      </p:sp>
      <p:sp>
        <p:nvSpPr>
          <p:cNvPr id="6" name="Footer Placeholder 5"/>
          <p:cNvSpPr>
            <a:spLocks noGrp="1"/>
          </p:cNvSpPr>
          <p:nvPr>
            <p:ph type="ftr" sz="quarter" idx="11"/>
          </p:nvPr>
        </p:nvSpPr>
        <p:spPr>
          <a:xfrm>
            <a:off x="1125459" y="318641"/>
            <a:ext cx="2601032" cy="320931"/>
          </a:xfrm>
        </p:spPr>
        <p:txBody>
          <a:bodyPr/>
          <a:lstStyle/>
          <a:p>
            <a:endParaRPr lang="nl-NL"/>
          </a:p>
        </p:txBody>
      </p:sp>
      <p:sp>
        <p:nvSpPr>
          <p:cNvPr id="7" name="Slide Number Placeholder 6"/>
          <p:cNvSpPr>
            <a:spLocks noGrp="1"/>
          </p:cNvSpPr>
          <p:nvPr>
            <p:ph type="sldNum" sz="quarter" idx="12"/>
          </p:nvPr>
        </p:nvSpPr>
        <p:spPr>
          <a:xfrm>
            <a:off x="3726491" y="131730"/>
            <a:ext cx="795746" cy="503578"/>
          </a:xfrm>
        </p:spPr>
        <p:txBody>
          <a:bodyPr/>
          <a:lstStyle/>
          <a:p>
            <a:fld id="{2951551A-E54F-417E-872B-F271E5A86437}" type="slidenum">
              <a:rPr lang="nl-NL" smtClean="0"/>
              <a:t>‹nr.›</a:t>
            </a:fld>
            <a:endParaRPr lang="nl-N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17554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918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9005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99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139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359916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9291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15927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3579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15-4-2021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57506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885686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378E8D99-14FB-4157-BE6C-BEEC31BD1017}" type="datetimeFigureOut">
              <a:rPr lang="nl-NL" smtClean="0"/>
              <a:pPr/>
              <a:t>15-4-2021</a:t>
            </a:fld>
            <a:endParaRPr lang="nl-NL" dirty="0"/>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3340122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https://www.youtube.com/embed/L2AbXWIc95c"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W-4V7kQLrkQ"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1520" y="5661248"/>
            <a:ext cx="8136904" cy="369332"/>
          </a:xfrm>
          <a:prstGeom prst="rect">
            <a:avLst/>
          </a:prstGeom>
          <a:noFill/>
        </p:spPr>
        <p:txBody>
          <a:bodyPr wrap="square" rtlCol="0">
            <a:spAutoFit/>
          </a:bodyPr>
          <a:lstStyle/>
          <a:p>
            <a:r>
              <a:rPr lang="nl-NL" dirty="0"/>
              <a:t>Bemesting; Bodem les 5			</a:t>
            </a:r>
            <a:r>
              <a:rPr lang="nl-NL" dirty="0" err="1"/>
              <a:t>Zone.college</a:t>
            </a:r>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0688"/>
            <a:ext cx="6762750" cy="4781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Wormen</a:t>
            </a:r>
          </a:p>
        </p:txBody>
      </p:sp>
      <p:pic>
        <p:nvPicPr>
          <p:cNvPr id="3" name="Afbeelding 2"/>
          <p:cNvPicPr>
            <a:picLocks noChangeAspect="1"/>
          </p:cNvPicPr>
          <p:nvPr/>
        </p:nvPicPr>
        <p:blipFill>
          <a:blip r:embed="rId3"/>
          <a:stretch>
            <a:fillRect/>
          </a:stretch>
        </p:blipFill>
        <p:spPr>
          <a:xfrm>
            <a:off x="6516216" y="931467"/>
            <a:ext cx="1944216" cy="1394664"/>
          </a:xfrm>
          <a:prstGeom prst="rect">
            <a:avLst/>
          </a:prstGeom>
        </p:spPr>
      </p:pic>
      <p:sp>
        <p:nvSpPr>
          <p:cNvPr id="4" name="Tekstvak 3"/>
          <p:cNvSpPr txBox="1"/>
          <p:nvPr/>
        </p:nvSpPr>
        <p:spPr>
          <a:xfrm>
            <a:off x="971600" y="2204864"/>
            <a:ext cx="6696744" cy="3139321"/>
          </a:xfrm>
          <a:prstGeom prst="rect">
            <a:avLst/>
          </a:prstGeom>
          <a:noFill/>
        </p:spPr>
        <p:txBody>
          <a:bodyPr wrap="square" rtlCol="0">
            <a:spAutoFit/>
          </a:bodyPr>
          <a:lstStyle/>
          <a:p>
            <a:r>
              <a:rPr lang="nl-NL" dirty="0"/>
              <a:t>Wormen zijn nuttig:</a:t>
            </a:r>
          </a:p>
          <a:p>
            <a:pPr marL="285750" indent="-285750">
              <a:buFont typeface="Arial" panose="020B0604020202020204" pitchFamily="34" charset="0"/>
              <a:buChar char="•"/>
            </a:pPr>
            <a:r>
              <a:rPr lang="nl-NL" dirty="0"/>
              <a:t>Ze trekken organisch materiaal in de grond waardoor het verteert;</a:t>
            </a:r>
          </a:p>
          <a:p>
            <a:pPr marL="285750" indent="-285750">
              <a:buFont typeface="Arial" panose="020B0604020202020204" pitchFamily="34" charset="0"/>
              <a:buChar char="•"/>
            </a:pPr>
            <a:r>
              <a:rPr lang="nl-NL" dirty="0"/>
              <a:t>Ze eten dood organisch materiaal waardoor het verdwijnt;</a:t>
            </a:r>
          </a:p>
          <a:p>
            <a:pPr marL="285750" indent="-285750">
              <a:buFont typeface="Arial" panose="020B0604020202020204" pitchFamily="34" charset="0"/>
              <a:buChar char="•"/>
            </a:pPr>
            <a:r>
              <a:rPr lang="nl-NL" dirty="0"/>
              <a:t>Ze vermengen het organische materiaal met gronddeeltjes;</a:t>
            </a:r>
          </a:p>
          <a:p>
            <a:pPr marL="285750" indent="-285750">
              <a:buFont typeface="Arial" panose="020B0604020202020204" pitchFamily="34" charset="0"/>
              <a:buChar char="•"/>
            </a:pPr>
            <a:r>
              <a:rPr lang="nl-NL" dirty="0"/>
              <a:t>Ze vermengen de grondlagen. Dit is gunstig voor de groei van de planten;</a:t>
            </a:r>
          </a:p>
          <a:p>
            <a:pPr marL="285750" indent="-285750">
              <a:buFont typeface="Arial" panose="020B0604020202020204" pitchFamily="34" charset="0"/>
              <a:buChar char="•"/>
            </a:pPr>
            <a:r>
              <a:rPr lang="nl-NL" dirty="0"/>
              <a:t>Ze maken gangen in de grond, dit bevordert de luchttoetreding.</a:t>
            </a:r>
          </a:p>
        </p:txBody>
      </p:sp>
    </p:spTree>
    <p:extLst>
      <p:ext uri="{BB962C8B-B14F-4D97-AF65-F5344CB8AC3E}">
        <p14:creationId xmlns:p14="http://schemas.microsoft.com/office/powerpoint/2010/main" val="4078183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Wormen</a:t>
            </a:r>
          </a:p>
        </p:txBody>
      </p:sp>
      <p:pic>
        <p:nvPicPr>
          <p:cNvPr id="5" name="Onlinemedia 4">
            <a:hlinkClick r:id="" action="ppaction://media"/>
            <a:extLst>
              <a:ext uri="{FF2B5EF4-FFF2-40B4-BE49-F238E27FC236}">
                <a16:creationId xmlns:a16="http://schemas.microsoft.com/office/drawing/2014/main" id="{28F0D822-AB61-4B09-A114-1A8851D900F0}"/>
              </a:ext>
            </a:extLst>
          </p:cNvPr>
          <p:cNvPicPr>
            <a:picLocks noRot="1" noChangeAspect="1"/>
          </p:cNvPicPr>
          <p:nvPr>
            <a:videoFile r:link="rId1"/>
          </p:nvPr>
        </p:nvPicPr>
        <p:blipFill>
          <a:blip r:embed="rId4"/>
          <a:stretch>
            <a:fillRect/>
          </a:stretch>
        </p:blipFill>
        <p:spPr>
          <a:xfrm>
            <a:off x="395536" y="1659650"/>
            <a:ext cx="8394094" cy="4721678"/>
          </a:xfrm>
          <a:prstGeom prst="rect">
            <a:avLst/>
          </a:prstGeom>
        </p:spPr>
      </p:pic>
    </p:spTree>
    <p:extLst>
      <p:ext uri="{BB962C8B-B14F-4D97-AF65-F5344CB8AC3E}">
        <p14:creationId xmlns:p14="http://schemas.microsoft.com/office/powerpoint/2010/main" val="199540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Mollen</a:t>
            </a:r>
          </a:p>
        </p:txBody>
      </p:sp>
      <p:pic>
        <p:nvPicPr>
          <p:cNvPr id="4" name="Afbeelding 3"/>
          <p:cNvPicPr>
            <a:picLocks noChangeAspect="1"/>
          </p:cNvPicPr>
          <p:nvPr/>
        </p:nvPicPr>
        <p:blipFill>
          <a:blip r:embed="rId3"/>
          <a:stretch>
            <a:fillRect/>
          </a:stretch>
        </p:blipFill>
        <p:spPr>
          <a:xfrm>
            <a:off x="251520" y="367623"/>
            <a:ext cx="2633700" cy="1658256"/>
          </a:xfrm>
          <a:prstGeom prst="rect">
            <a:avLst/>
          </a:prstGeom>
        </p:spPr>
      </p:pic>
      <p:sp>
        <p:nvSpPr>
          <p:cNvPr id="5" name="Tekstvak 4"/>
          <p:cNvSpPr txBox="1"/>
          <p:nvPr/>
        </p:nvSpPr>
        <p:spPr>
          <a:xfrm>
            <a:off x="1187624" y="1916832"/>
            <a:ext cx="6552728" cy="2862322"/>
          </a:xfrm>
          <a:prstGeom prst="rect">
            <a:avLst/>
          </a:prstGeom>
          <a:noFill/>
        </p:spPr>
        <p:txBody>
          <a:bodyPr wrap="square" rtlCol="0">
            <a:spAutoFit/>
          </a:bodyPr>
          <a:lstStyle/>
          <a:p>
            <a:r>
              <a:rPr lang="nl-NL" dirty="0"/>
              <a:t>Mollen leven bij voorkeur in gronden waarin:</a:t>
            </a:r>
          </a:p>
          <a:p>
            <a:pPr marL="285750" indent="-285750">
              <a:buFont typeface="Arial" panose="020B0604020202020204" pitchFamily="34" charset="0"/>
              <a:buChar char="•"/>
            </a:pPr>
            <a:r>
              <a:rPr lang="nl-NL" dirty="0"/>
              <a:t>Veel wormen voorkomen;</a:t>
            </a:r>
          </a:p>
          <a:p>
            <a:pPr marL="285750" indent="-285750">
              <a:buFont typeface="Arial" panose="020B0604020202020204" pitchFamily="34" charset="0"/>
              <a:buChar char="•"/>
            </a:pPr>
            <a:r>
              <a:rPr lang="nl-NL" dirty="0"/>
              <a:t>Gemakkelijk graven is;</a:t>
            </a:r>
          </a:p>
          <a:p>
            <a:pPr marL="285750" indent="-285750">
              <a:buFont typeface="Arial" panose="020B0604020202020204" pitchFamily="34" charset="0"/>
              <a:buChar char="•"/>
            </a:pPr>
            <a:r>
              <a:rPr lang="nl-NL" dirty="0"/>
              <a:t>De gegraven gangen niet te snel instorten:</a:t>
            </a:r>
          </a:p>
          <a:p>
            <a:pPr marL="285750" indent="-285750">
              <a:buFont typeface="Arial" panose="020B0604020202020204" pitchFamily="34" charset="0"/>
              <a:buChar char="•"/>
            </a:pPr>
            <a:r>
              <a:rPr lang="nl-NL" dirty="0"/>
              <a:t>De grondwaterstand laag is.</a:t>
            </a:r>
          </a:p>
          <a:p>
            <a:pPr marL="285750" indent="-285750">
              <a:buFont typeface="Arial" panose="020B0604020202020204" pitchFamily="34" charset="0"/>
              <a:buChar char="•"/>
            </a:pPr>
            <a:endParaRPr lang="nl-NL" dirty="0"/>
          </a:p>
          <a:p>
            <a:endParaRPr lang="nl-NL" dirty="0"/>
          </a:p>
          <a:p>
            <a:r>
              <a:rPr lang="nl-NL" dirty="0"/>
              <a:t>Het voedsel van mollen bestaat voor 90% uit wormen. Ze vangen deze wormen in een uitgebreid gangenstelsel. Deze gangen noemt men rillen of ritten</a:t>
            </a:r>
          </a:p>
        </p:txBody>
      </p:sp>
    </p:spTree>
    <p:extLst>
      <p:ext uri="{BB962C8B-B14F-4D97-AF65-F5344CB8AC3E}">
        <p14:creationId xmlns:p14="http://schemas.microsoft.com/office/powerpoint/2010/main" val="1663765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Microleven in de grond</a:t>
            </a:r>
          </a:p>
        </p:txBody>
      </p:sp>
      <p:sp>
        <p:nvSpPr>
          <p:cNvPr id="3" name="Tekstvak 2"/>
          <p:cNvSpPr txBox="1"/>
          <p:nvPr/>
        </p:nvSpPr>
        <p:spPr>
          <a:xfrm>
            <a:off x="1115616" y="1844824"/>
            <a:ext cx="6768752" cy="3416320"/>
          </a:xfrm>
          <a:prstGeom prst="rect">
            <a:avLst/>
          </a:prstGeom>
          <a:noFill/>
        </p:spPr>
        <p:txBody>
          <a:bodyPr wrap="square" rtlCol="0">
            <a:spAutoFit/>
          </a:bodyPr>
          <a:lstStyle/>
          <a:p>
            <a:r>
              <a:rPr lang="nl-NL" dirty="0"/>
              <a:t>Sporen zijn enorm klein en heel licht. Bij de geringste beweging van de lucht worden ze meegenomen. Als ze op vochtig voedsel terechtkomen ontkiemen ze. Het voedsel kan dan snel beschimmelen, vooral bij vochtig warm weer.</a:t>
            </a:r>
          </a:p>
          <a:p>
            <a:endParaRPr lang="nl-NL" dirty="0"/>
          </a:p>
          <a:p>
            <a:r>
              <a:rPr lang="nl-NL" dirty="0"/>
              <a:t>Bodemschimmels zijn onmisbaar bij de vertering van organisch materiaal. Vaak zijn zij de begin-</a:t>
            </a:r>
            <a:r>
              <a:rPr lang="nl-NL" dirty="0" err="1"/>
              <a:t>aantasters</a:t>
            </a:r>
            <a:r>
              <a:rPr lang="nl-NL" dirty="0"/>
              <a:t> van moeilijk verteerbare stoffen. </a:t>
            </a:r>
          </a:p>
          <a:p>
            <a:endParaRPr lang="nl-NL" dirty="0"/>
          </a:p>
          <a:p>
            <a:r>
              <a:rPr lang="nl-NL" dirty="0"/>
              <a:t>Na het werk van macroleven en schimmels breken bacteriën het organisch materiaal verder af.</a:t>
            </a:r>
          </a:p>
        </p:txBody>
      </p:sp>
      <p:pic>
        <p:nvPicPr>
          <p:cNvPr id="4" name="Afbeelding 3"/>
          <p:cNvPicPr>
            <a:picLocks noChangeAspect="1"/>
          </p:cNvPicPr>
          <p:nvPr/>
        </p:nvPicPr>
        <p:blipFill>
          <a:blip r:embed="rId3"/>
          <a:stretch>
            <a:fillRect/>
          </a:stretch>
        </p:blipFill>
        <p:spPr>
          <a:xfrm>
            <a:off x="6870680" y="4293096"/>
            <a:ext cx="2120113" cy="1646206"/>
          </a:xfrm>
          <a:prstGeom prst="rect">
            <a:avLst/>
          </a:prstGeom>
        </p:spPr>
      </p:pic>
    </p:spTree>
    <p:extLst>
      <p:ext uri="{BB962C8B-B14F-4D97-AF65-F5344CB8AC3E}">
        <p14:creationId xmlns:p14="http://schemas.microsoft.com/office/powerpoint/2010/main" val="1256826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0" y="4325098"/>
            <a:ext cx="9144000" cy="3450566"/>
          </a:xfrm>
          <a:prstGeom prst="rect">
            <a:avLst/>
          </a:prstGeom>
        </p:spPr>
      </p:pic>
      <p:sp>
        <p:nvSpPr>
          <p:cNvPr id="2" name="Titel 1"/>
          <p:cNvSpPr>
            <a:spLocks noGrp="1"/>
          </p:cNvSpPr>
          <p:nvPr>
            <p:ph type="ctrTitle"/>
          </p:nvPr>
        </p:nvSpPr>
        <p:spPr>
          <a:xfrm>
            <a:off x="683568" y="764704"/>
            <a:ext cx="6622504" cy="864095"/>
          </a:xfrm>
        </p:spPr>
        <p:txBody>
          <a:bodyPr>
            <a:normAutofit/>
          </a:bodyPr>
          <a:lstStyle/>
          <a:p>
            <a:pPr algn="ctr"/>
            <a:r>
              <a:rPr lang="nl-NL" sz="2700" b="1" dirty="0"/>
              <a:t>Microleven in de grond</a:t>
            </a:r>
          </a:p>
        </p:txBody>
      </p:sp>
      <p:sp>
        <p:nvSpPr>
          <p:cNvPr id="3" name="Tekstvak 2"/>
          <p:cNvSpPr txBox="1"/>
          <p:nvPr/>
        </p:nvSpPr>
        <p:spPr>
          <a:xfrm>
            <a:off x="1331640" y="1844824"/>
            <a:ext cx="5974432" cy="3416320"/>
          </a:xfrm>
          <a:prstGeom prst="rect">
            <a:avLst/>
          </a:prstGeom>
          <a:noFill/>
        </p:spPr>
        <p:txBody>
          <a:bodyPr wrap="square" rtlCol="0">
            <a:spAutoFit/>
          </a:bodyPr>
          <a:lstStyle/>
          <a:p>
            <a:r>
              <a:rPr lang="nl-NL" dirty="0"/>
              <a:t>Bacteriën zijn uiterst klein. Zij zijn alleen onder de microscoop zichtbaar. Sommige zien eruit als bolletjes; andere hebben de vorm van een staafje of van een worm.</a:t>
            </a:r>
          </a:p>
          <a:p>
            <a:endParaRPr lang="nl-NL" dirty="0"/>
          </a:p>
          <a:p>
            <a:r>
              <a:rPr lang="nl-NL" dirty="0"/>
              <a:t>Bij een goede voeding kan een bacterie zich snel vermeerderen. Dit gebeurt door deling. Een deling kan elk uur plaatsvinden.</a:t>
            </a:r>
          </a:p>
          <a:p>
            <a:endParaRPr lang="nl-NL" dirty="0"/>
          </a:p>
          <a:p>
            <a:r>
              <a:rPr lang="nl-NL" dirty="0"/>
              <a:t>Het aantal bacteriën in de grond is erg groot: twintig tot zeventig miljoen per gram grond.</a:t>
            </a:r>
          </a:p>
          <a:p>
            <a:endParaRPr lang="nl-NL" dirty="0"/>
          </a:p>
        </p:txBody>
      </p:sp>
    </p:spTree>
    <p:extLst>
      <p:ext uri="{BB962C8B-B14F-4D97-AF65-F5344CB8AC3E}">
        <p14:creationId xmlns:p14="http://schemas.microsoft.com/office/powerpoint/2010/main" val="183584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Microleven in de grond</a:t>
            </a:r>
          </a:p>
        </p:txBody>
      </p:sp>
      <p:sp>
        <p:nvSpPr>
          <p:cNvPr id="3" name="Tekstvak 2"/>
          <p:cNvSpPr txBox="1"/>
          <p:nvPr/>
        </p:nvSpPr>
        <p:spPr>
          <a:xfrm>
            <a:off x="1331640" y="1844824"/>
            <a:ext cx="5974432" cy="3416320"/>
          </a:xfrm>
          <a:prstGeom prst="rect">
            <a:avLst/>
          </a:prstGeom>
          <a:noFill/>
        </p:spPr>
        <p:txBody>
          <a:bodyPr wrap="square" rtlCol="0">
            <a:spAutoFit/>
          </a:bodyPr>
          <a:lstStyle/>
          <a:p>
            <a:r>
              <a:rPr lang="nl-NL" dirty="0"/>
              <a:t>De eindvertering van organisch materiaal komt voornamelijk door de aerobe bacteriën tot stand. Zij zijn het actiefst in warme grond.</a:t>
            </a:r>
          </a:p>
          <a:p>
            <a:endParaRPr lang="nl-NL" dirty="0"/>
          </a:p>
          <a:p>
            <a:r>
              <a:rPr lang="nl-NL" dirty="0"/>
              <a:t>Noem twee maanden waarin de stalmest die naar de akker is gebracht snel verteert.</a:t>
            </a:r>
          </a:p>
          <a:p>
            <a:endParaRPr lang="nl-NL" dirty="0"/>
          </a:p>
          <a:p>
            <a:r>
              <a:rPr lang="nl-NL" dirty="0"/>
              <a:t>Noem twee maanden waarin vrijwel geen vertering plaatsvindt.</a:t>
            </a:r>
          </a:p>
          <a:p>
            <a:endParaRPr lang="nl-NL" dirty="0"/>
          </a:p>
          <a:p>
            <a:r>
              <a:rPr lang="nl-NL" dirty="0"/>
              <a:t>Wat is je conclusie hieruit?</a:t>
            </a:r>
          </a:p>
          <a:p>
            <a:endParaRPr lang="nl-NL" dirty="0"/>
          </a:p>
        </p:txBody>
      </p:sp>
      <p:pic>
        <p:nvPicPr>
          <p:cNvPr id="4" name="Afbeelding 3"/>
          <p:cNvPicPr>
            <a:picLocks noChangeAspect="1"/>
          </p:cNvPicPr>
          <p:nvPr/>
        </p:nvPicPr>
        <p:blipFill>
          <a:blip r:embed="rId3"/>
          <a:stretch>
            <a:fillRect/>
          </a:stretch>
        </p:blipFill>
        <p:spPr>
          <a:xfrm>
            <a:off x="6516216" y="4149080"/>
            <a:ext cx="1927101" cy="1927101"/>
          </a:xfrm>
          <a:prstGeom prst="rect">
            <a:avLst/>
          </a:prstGeom>
        </p:spPr>
      </p:pic>
    </p:spTree>
    <p:extLst>
      <p:ext uri="{BB962C8B-B14F-4D97-AF65-F5344CB8AC3E}">
        <p14:creationId xmlns:p14="http://schemas.microsoft.com/office/powerpoint/2010/main" val="224169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Aan de slag</a:t>
            </a:r>
          </a:p>
        </p:txBody>
      </p:sp>
      <p:sp>
        <p:nvSpPr>
          <p:cNvPr id="3" name="Tekstvak 2"/>
          <p:cNvSpPr txBox="1"/>
          <p:nvPr/>
        </p:nvSpPr>
        <p:spPr>
          <a:xfrm>
            <a:off x="1043608" y="1844824"/>
            <a:ext cx="7056784" cy="369332"/>
          </a:xfrm>
          <a:prstGeom prst="rect">
            <a:avLst/>
          </a:prstGeom>
          <a:noFill/>
        </p:spPr>
        <p:txBody>
          <a:bodyPr wrap="square" rtlCol="0">
            <a:spAutoFit/>
          </a:bodyPr>
          <a:lstStyle/>
          <a:p>
            <a:r>
              <a:rPr lang="nl-NL" dirty="0"/>
              <a:t>Lees de tekst en maak de opdrachten van les 5.</a:t>
            </a:r>
          </a:p>
        </p:txBody>
      </p:sp>
      <p:pic>
        <p:nvPicPr>
          <p:cNvPr id="4" name="Afbeelding 3"/>
          <p:cNvPicPr>
            <a:picLocks noChangeAspect="1"/>
          </p:cNvPicPr>
          <p:nvPr/>
        </p:nvPicPr>
        <p:blipFill>
          <a:blip r:embed="rId3"/>
          <a:stretch>
            <a:fillRect/>
          </a:stretch>
        </p:blipFill>
        <p:spPr>
          <a:xfrm>
            <a:off x="2771800" y="2414788"/>
            <a:ext cx="3261345" cy="3133170"/>
          </a:xfrm>
          <a:prstGeom prst="rect">
            <a:avLst/>
          </a:prstGeom>
        </p:spPr>
      </p:pic>
    </p:spTree>
    <p:extLst>
      <p:ext uri="{BB962C8B-B14F-4D97-AF65-F5344CB8AC3E}">
        <p14:creationId xmlns:p14="http://schemas.microsoft.com/office/powerpoint/2010/main" val="209154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b="1" dirty="0"/>
              <a:t>Terugblik</a:t>
            </a:r>
          </a:p>
        </p:txBody>
      </p:sp>
      <p:sp>
        <p:nvSpPr>
          <p:cNvPr id="3" name="Ondertitel 2"/>
          <p:cNvSpPr>
            <a:spLocks noGrp="1"/>
          </p:cNvSpPr>
          <p:nvPr>
            <p:ph type="subTitle" idx="1"/>
          </p:nvPr>
        </p:nvSpPr>
        <p:spPr>
          <a:xfrm>
            <a:off x="670621" y="1628800"/>
            <a:ext cx="7128792" cy="3816424"/>
          </a:xfrm>
        </p:spPr>
        <p:txBody>
          <a:bodyPr>
            <a:normAutofit lnSpcReduction="10000"/>
          </a:bodyPr>
          <a:lstStyle/>
          <a:p>
            <a:pPr algn="ctr"/>
            <a:r>
              <a:rPr lang="nl-NL" sz="1600" dirty="0"/>
              <a:t>Bodem en bodemgebruik</a:t>
            </a:r>
          </a:p>
          <a:p>
            <a:pPr algn="ctr"/>
            <a:r>
              <a:rPr lang="nl-NL" dirty="0"/>
              <a:t>Grond en haar ontstaanswijze</a:t>
            </a:r>
          </a:p>
          <a:p>
            <a:pPr algn="ctr"/>
            <a:r>
              <a:rPr lang="nl-NL" dirty="0"/>
              <a:t>Ontstaan van het Nederlandse landschap</a:t>
            </a:r>
          </a:p>
          <a:p>
            <a:pPr algn="ctr"/>
            <a:r>
              <a:rPr lang="nl-NL" dirty="0"/>
              <a:t>Herkennen van grondsoorten </a:t>
            </a:r>
          </a:p>
          <a:p>
            <a:pPr algn="ctr"/>
            <a:r>
              <a:rPr lang="nl-NL" dirty="0"/>
              <a:t>Grond en zijn fracties</a:t>
            </a:r>
          </a:p>
          <a:p>
            <a:pPr algn="ctr"/>
            <a:r>
              <a:rPr lang="nl-NL" dirty="0"/>
              <a:t>Bodemprofiel</a:t>
            </a:r>
          </a:p>
          <a:p>
            <a:pPr algn="ctr"/>
            <a:r>
              <a:rPr lang="nl-NL" dirty="0"/>
              <a:t>Bodemlagen</a:t>
            </a:r>
          </a:p>
          <a:p>
            <a:pPr algn="ctr"/>
            <a:r>
              <a:rPr lang="nl-NL" dirty="0"/>
              <a:t>Adsorptie</a:t>
            </a:r>
          </a:p>
          <a:p>
            <a:pPr algn="ctr"/>
            <a:r>
              <a:rPr lang="nl-NL" dirty="0"/>
              <a:t>Zuur in de grond</a:t>
            </a:r>
          </a:p>
          <a:p>
            <a:pPr algn="ctr"/>
            <a:endParaRPr lang="nl-NL" dirty="0"/>
          </a:p>
          <a:p>
            <a:pPr algn="ctr"/>
            <a:endParaRPr lang="nl-NL" sz="1600" dirty="0"/>
          </a:p>
          <a:p>
            <a:pPr algn="ctr"/>
            <a:endParaRPr lang="nl-NL" sz="1600" dirty="0"/>
          </a:p>
          <a:p>
            <a:pPr algn="ctr"/>
            <a:endParaRPr lang="nl-NL" sz="1600" dirty="0"/>
          </a:p>
        </p:txBody>
      </p:sp>
      <p:pic>
        <p:nvPicPr>
          <p:cNvPr id="4" name="Afbeelding 3"/>
          <p:cNvPicPr>
            <a:picLocks noChangeAspect="1"/>
          </p:cNvPicPr>
          <p:nvPr/>
        </p:nvPicPr>
        <p:blipFill>
          <a:blip r:embed="rId3"/>
          <a:stretch>
            <a:fillRect/>
          </a:stretch>
        </p:blipFill>
        <p:spPr>
          <a:xfrm>
            <a:off x="5508104" y="3356739"/>
            <a:ext cx="3240728" cy="2232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37854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Bodemleven</a:t>
            </a:r>
          </a:p>
        </p:txBody>
      </p:sp>
      <p:sp>
        <p:nvSpPr>
          <p:cNvPr id="3" name="Tekstvak 2"/>
          <p:cNvSpPr txBox="1"/>
          <p:nvPr/>
        </p:nvSpPr>
        <p:spPr>
          <a:xfrm>
            <a:off x="1187624" y="1988840"/>
            <a:ext cx="6768752" cy="369332"/>
          </a:xfrm>
          <a:prstGeom prst="rect">
            <a:avLst/>
          </a:prstGeom>
          <a:noFill/>
        </p:spPr>
        <p:txBody>
          <a:bodyPr wrap="square" rtlCol="0">
            <a:spAutoFit/>
          </a:bodyPr>
          <a:lstStyle/>
          <a:p>
            <a:endParaRPr lang="nl-NL" dirty="0"/>
          </a:p>
        </p:txBody>
      </p:sp>
      <p:pic>
        <p:nvPicPr>
          <p:cNvPr id="5" name="Onlinemedia 4">
            <a:hlinkClick r:id="" action="ppaction://media"/>
            <a:extLst>
              <a:ext uri="{FF2B5EF4-FFF2-40B4-BE49-F238E27FC236}">
                <a16:creationId xmlns:a16="http://schemas.microsoft.com/office/drawing/2014/main" id="{C412AB49-76D7-43E3-89CB-A0F54ED28748}"/>
              </a:ext>
            </a:extLst>
          </p:cNvPr>
          <p:cNvPicPr>
            <a:picLocks noRot="1" noChangeAspect="1"/>
          </p:cNvPicPr>
          <p:nvPr>
            <a:videoFile r:link="rId1"/>
          </p:nvPr>
        </p:nvPicPr>
        <p:blipFill>
          <a:blip r:embed="rId4"/>
          <a:stretch>
            <a:fillRect/>
          </a:stretch>
        </p:blipFill>
        <p:spPr>
          <a:xfrm>
            <a:off x="289172" y="1772816"/>
            <a:ext cx="8603308" cy="4839361"/>
          </a:xfrm>
          <a:prstGeom prst="rect">
            <a:avLst/>
          </a:prstGeom>
        </p:spPr>
      </p:pic>
    </p:spTree>
    <p:extLst>
      <p:ext uri="{BB962C8B-B14F-4D97-AF65-F5344CB8AC3E}">
        <p14:creationId xmlns:p14="http://schemas.microsoft.com/office/powerpoint/2010/main" val="413260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Macroleven in de grond</a:t>
            </a:r>
          </a:p>
        </p:txBody>
      </p:sp>
      <p:sp>
        <p:nvSpPr>
          <p:cNvPr id="3" name="Tekstvak 2"/>
          <p:cNvSpPr txBox="1"/>
          <p:nvPr/>
        </p:nvSpPr>
        <p:spPr>
          <a:xfrm>
            <a:off x="1187624" y="1988840"/>
            <a:ext cx="6768752" cy="1200329"/>
          </a:xfrm>
          <a:prstGeom prst="rect">
            <a:avLst/>
          </a:prstGeom>
          <a:noFill/>
        </p:spPr>
        <p:txBody>
          <a:bodyPr wrap="square" rtlCol="0">
            <a:spAutoFit/>
          </a:bodyPr>
          <a:lstStyle/>
          <a:p>
            <a:r>
              <a:rPr lang="nl-NL" dirty="0"/>
              <a:t>Tot het macroleven reken we onder andere:</a:t>
            </a:r>
          </a:p>
          <a:p>
            <a:pPr marL="285750" indent="-285750">
              <a:buFont typeface="Arial" panose="020B0604020202020204" pitchFamily="34" charset="0"/>
              <a:buChar char="•"/>
            </a:pPr>
            <a:r>
              <a:rPr lang="nl-NL" dirty="0"/>
              <a:t>Insecten (Bladluis, mier, kever)</a:t>
            </a:r>
          </a:p>
          <a:p>
            <a:pPr marL="285750" indent="-285750">
              <a:buFont typeface="Arial" panose="020B0604020202020204" pitchFamily="34" charset="0"/>
              <a:buChar char="•"/>
            </a:pPr>
            <a:r>
              <a:rPr lang="nl-NL" dirty="0"/>
              <a:t>Aaltjes </a:t>
            </a:r>
          </a:p>
          <a:p>
            <a:endParaRPr lang="nl-NL" dirty="0"/>
          </a:p>
        </p:txBody>
      </p:sp>
      <p:pic>
        <p:nvPicPr>
          <p:cNvPr id="4" name="Afbeelding 3"/>
          <p:cNvPicPr>
            <a:picLocks noChangeAspect="1"/>
          </p:cNvPicPr>
          <p:nvPr/>
        </p:nvPicPr>
        <p:blipFill>
          <a:blip r:embed="rId3"/>
          <a:stretch>
            <a:fillRect/>
          </a:stretch>
        </p:blipFill>
        <p:spPr>
          <a:xfrm>
            <a:off x="1218478" y="1845227"/>
            <a:ext cx="6187976" cy="1487553"/>
          </a:xfrm>
          <a:prstGeom prst="rect">
            <a:avLst/>
          </a:prstGeom>
        </p:spPr>
      </p:pic>
      <p:pic>
        <p:nvPicPr>
          <p:cNvPr id="8" name="Afbeelding 7"/>
          <p:cNvPicPr>
            <a:picLocks noChangeAspect="1"/>
          </p:cNvPicPr>
          <p:nvPr/>
        </p:nvPicPr>
        <p:blipFill>
          <a:blip r:embed="rId4"/>
          <a:stretch>
            <a:fillRect/>
          </a:stretch>
        </p:blipFill>
        <p:spPr>
          <a:xfrm>
            <a:off x="2195736" y="3316823"/>
            <a:ext cx="4017899" cy="2185801"/>
          </a:xfrm>
          <a:prstGeom prst="rect">
            <a:avLst/>
          </a:prstGeom>
        </p:spPr>
      </p:pic>
      <p:pic>
        <p:nvPicPr>
          <p:cNvPr id="9" name="Afbeelding 8"/>
          <p:cNvPicPr>
            <a:picLocks noChangeAspect="1"/>
          </p:cNvPicPr>
          <p:nvPr/>
        </p:nvPicPr>
        <p:blipFill>
          <a:blip r:embed="rId5"/>
          <a:stretch>
            <a:fillRect/>
          </a:stretch>
        </p:blipFill>
        <p:spPr>
          <a:xfrm>
            <a:off x="683568" y="1968820"/>
            <a:ext cx="7944134" cy="3472747"/>
          </a:xfrm>
          <a:prstGeom prst="rect">
            <a:avLst/>
          </a:prstGeom>
        </p:spPr>
      </p:pic>
    </p:spTree>
    <p:extLst>
      <p:ext uri="{BB962C8B-B14F-4D97-AF65-F5344CB8AC3E}">
        <p14:creationId xmlns:p14="http://schemas.microsoft.com/office/powerpoint/2010/main" val="973983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Macroleven in de grond</a:t>
            </a:r>
          </a:p>
        </p:txBody>
      </p:sp>
      <p:pic>
        <p:nvPicPr>
          <p:cNvPr id="5" name="Afbeelding 4"/>
          <p:cNvPicPr>
            <a:picLocks noChangeAspect="1"/>
          </p:cNvPicPr>
          <p:nvPr/>
        </p:nvPicPr>
        <p:blipFill>
          <a:blip r:embed="rId3"/>
          <a:stretch>
            <a:fillRect/>
          </a:stretch>
        </p:blipFill>
        <p:spPr>
          <a:xfrm>
            <a:off x="179512" y="1772816"/>
            <a:ext cx="5301053" cy="5223882"/>
          </a:xfrm>
          <a:prstGeom prst="rect">
            <a:avLst/>
          </a:prstGeom>
        </p:spPr>
      </p:pic>
      <p:pic>
        <p:nvPicPr>
          <p:cNvPr id="6" name="Afbeelding 5"/>
          <p:cNvPicPr>
            <a:picLocks noChangeAspect="1"/>
          </p:cNvPicPr>
          <p:nvPr/>
        </p:nvPicPr>
        <p:blipFill>
          <a:blip r:embed="rId4"/>
          <a:stretch>
            <a:fillRect/>
          </a:stretch>
        </p:blipFill>
        <p:spPr>
          <a:xfrm>
            <a:off x="5879484" y="2924944"/>
            <a:ext cx="2853175" cy="2487384"/>
          </a:xfrm>
          <a:prstGeom prst="rect">
            <a:avLst/>
          </a:prstGeom>
        </p:spPr>
      </p:pic>
    </p:spTree>
    <p:extLst>
      <p:ext uri="{BB962C8B-B14F-4D97-AF65-F5344CB8AC3E}">
        <p14:creationId xmlns:p14="http://schemas.microsoft.com/office/powerpoint/2010/main" val="733083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Macroleven in de grond</a:t>
            </a:r>
          </a:p>
        </p:txBody>
      </p:sp>
      <p:pic>
        <p:nvPicPr>
          <p:cNvPr id="4" name="Afbeelding 3"/>
          <p:cNvPicPr>
            <a:picLocks noChangeAspect="1"/>
          </p:cNvPicPr>
          <p:nvPr/>
        </p:nvPicPr>
        <p:blipFill>
          <a:blip r:embed="rId3"/>
          <a:stretch>
            <a:fillRect/>
          </a:stretch>
        </p:blipFill>
        <p:spPr>
          <a:xfrm>
            <a:off x="251520" y="1759586"/>
            <a:ext cx="5907536" cy="4224894"/>
          </a:xfrm>
          <a:prstGeom prst="rect">
            <a:avLst/>
          </a:prstGeom>
        </p:spPr>
      </p:pic>
      <p:pic>
        <p:nvPicPr>
          <p:cNvPr id="5" name="Afbeelding 4"/>
          <p:cNvPicPr>
            <a:picLocks noChangeAspect="1"/>
          </p:cNvPicPr>
          <p:nvPr/>
        </p:nvPicPr>
        <p:blipFill>
          <a:blip r:embed="rId4"/>
          <a:stretch>
            <a:fillRect/>
          </a:stretch>
        </p:blipFill>
        <p:spPr>
          <a:xfrm>
            <a:off x="6303072" y="2852936"/>
            <a:ext cx="3059832" cy="2038194"/>
          </a:xfrm>
          <a:prstGeom prst="rect">
            <a:avLst/>
          </a:prstGeom>
        </p:spPr>
      </p:pic>
    </p:spTree>
    <p:extLst>
      <p:ext uri="{BB962C8B-B14F-4D97-AF65-F5344CB8AC3E}">
        <p14:creationId xmlns:p14="http://schemas.microsoft.com/office/powerpoint/2010/main" val="2279031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Macroleven in de grond</a:t>
            </a:r>
          </a:p>
        </p:txBody>
      </p:sp>
      <p:pic>
        <p:nvPicPr>
          <p:cNvPr id="4" name="Afbeelding 3"/>
          <p:cNvPicPr>
            <a:picLocks noChangeAspect="1"/>
          </p:cNvPicPr>
          <p:nvPr/>
        </p:nvPicPr>
        <p:blipFill>
          <a:blip r:embed="rId3"/>
          <a:stretch>
            <a:fillRect/>
          </a:stretch>
        </p:blipFill>
        <p:spPr>
          <a:xfrm>
            <a:off x="251520" y="1645252"/>
            <a:ext cx="6185331" cy="4400421"/>
          </a:xfrm>
          <a:prstGeom prst="rect">
            <a:avLst/>
          </a:prstGeom>
        </p:spPr>
      </p:pic>
      <p:pic>
        <p:nvPicPr>
          <p:cNvPr id="3" name="Afbeelding 2"/>
          <p:cNvPicPr>
            <a:picLocks noChangeAspect="1"/>
          </p:cNvPicPr>
          <p:nvPr/>
        </p:nvPicPr>
        <p:blipFill>
          <a:blip r:embed="rId4"/>
          <a:stretch>
            <a:fillRect/>
          </a:stretch>
        </p:blipFill>
        <p:spPr>
          <a:xfrm>
            <a:off x="3419872" y="5478956"/>
            <a:ext cx="5317763" cy="1133433"/>
          </a:xfrm>
          <a:prstGeom prst="rect">
            <a:avLst/>
          </a:prstGeom>
        </p:spPr>
      </p:pic>
    </p:spTree>
    <p:extLst>
      <p:ext uri="{BB962C8B-B14F-4D97-AF65-F5344CB8AC3E}">
        <p14:creationId xmlns:p14="http://schemas.microsoft.com/office/powerpoint/2010/main" val="853763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Macroleven in de grond</a:t>
            </a:r>
          </a:p>
        </p:txBody>
      </p:sp>
      <p:pic>
        <p:nvPicPr>
          <p:cNvPr id="5" name="Afbeelding 4"/>
          <p:cNvPicPr>
            <a:picLocks noChangeAspect="1"/>
          </p:cNvPicPr>
          <p:nvPr/>
        </p:nvPicPr>
        <p:blipFill>
          <a:blip r:embed="rId3"/>
          <a:stretch>
            <a:fillRect/>
          </a:stretch>
        </p:blipFill>
        <p:spPr>
          <a:xfrm>
            <a:off x="1187624" y="1988840"/>
            <a:ext cx="6407796" cy="3449358"/>
          </a:xfrm>
          <a:prstGeom prst="rect">
            <a:avLst/>
          </a:prstGeom>
        </p:spPr>
      </p:pic>
    </p:spTree>
    <p:extLst>
      <p:ext uri="{BB962C8B-B14F-4D97-AF65-F5344CB8AC3E}">
        <p14:creationId xmlns:p14="http://schemas.microsoft.com/office/powerpoint/2010/main" val="275588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Macroleven in de grond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44824"/>
            <a:ext cx="489765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84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CC4825-6E1E-4365-985F-0FE05B1BFCC3}"/>
</file>

<file path=customXml/itemProps2.xml><?xml version="1.0" encoding="utf-8"?>
<ds:datastoreItem xmlns:ds="http://schemas.openxmlformats.org/officeDocument/2006/customXml" ds:itemID="{4814A89C-6826-4692-8F26-2DE7116B57D9}">
  <ds:schemaRefs>
    <ds:schemaRef ds:uri="http://schemas.microsoft.com/sharepoint/v3/contenttype/forms"/>
  </ds:schemaRefs>
</ds:datastoreItem>
</file>

<file path=customXml/itemProps3.xml><?xml version="1.0" encoding="utf-8"?>
<ds:datastoreItem xmlns:ds="http://schemas.openxmlformats.org/officeDocument/2006/customXml" ds:itemID="{50C8C83F-1746-444E-96AE-4DDE800193F0}">
  <ds:schemaRefs>
    <ds:schemaRef ds:uri="http://purl.org/dc/terms/"/>
    <ds:schemaRef ds:uri="http://schemas.openxmlformats.org/package/2006/metadata/core-properties"/>
    <ds:schemaRef ds:uri="http://purl.org/dc/dcmitype/"/>
    <ds:schemaRef ds:uri="82ac19c3-1cff-4f70-a585-2de21a3866ce"/>
    <ds:schemaRef ds:uri="http://purl.org/dc/elements/1.1/"/>
    <ds:schemaRef ds:uri="http://schemas.microsoft.com/office/infopath/2007/PartnerControls"/>
    <ds:schemaRef ds:uri="http://schemas.microsoft.com/office/2006/documentManagement/types"/>
    <ds:schemaRef ds:uri="915d7cad-3e71-4cea-95bb-ac32222adf0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3537</TotalTime>
  <Words>441</Words>
  <Application>Microsoft Office PowerPoint</Application>
  <PresentationFormat>Diavoorstelling (4:3)</PresentationFormat>
  <Paragraphs>78</Paragraphs>
  <Slides>16</Slides>
  <Notes>16</Notes>
  <HiddenSlides>0</HiddenSlides>
  <MMClips>2</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Arial</vt:lpstr>
      <vt:lpstr>Calibri</vt:lpstr>
      <vt:lpstr>Calibri Light</vt:lpstr>
      <vt:lpstr>Century Gothic</vt:lpstr>
      <vt:lpstr>Wingdings 2</vt:lpstr>
      <vt:lpstr>HDOfficeLightV0</vt:lpstr>
      <vt:lpstr>Gallery</vt:lpstr>
      <vt:lpstr>PowerPoint-presentatie</vt:lpstr>
      <vt:lpstr> Terugblik</vt:lpstr>
      <vt:lpstr>Bodemleven</vt:lpstr>
      <vt:lpstr>Macroleven in de grond</vt:lpstr>
      <vt:lpstr>Macroleven in de grond</vt:lpstr>
      <vt:lpstr>Macroleven in de grond</vt:lpstr>
      <vt:lpstr>Macroleven in de grond</vt:lpstr>
      <vt:lpstr>Macroleven in de grond</vt:lpstr>
      <vt:lpstr>Macroleven in de grond</vt:lpstr>
      <vt:lpstr>Wormen</vt:lpstr>
      <vt:lpstr>Wormen</vt:lpstr>
      <vt:lpstr>Mollen</vt:lpstr>
      <vt:lpstr>Microleven in de grond</vt:lpstr>
      <vt:lpstr>Microleven in de grond</vt:lpstr>
      <vt:lpstr>Microleven in de grond</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Ben Nienhuis</cp:lastModifiedBy>
  <cp:revision>522</cp:revision>
  <cp:lastPrinted>2012-05-22T10:37:28Z</cp:lastPrinted>
  <dcterms:created xsi:type="dcterms:W3CDTF">2008-03-20T23:08:22Z</dcterms:created>
  <dcterms:modified xsi:type="dcterms:W3CDTF">2021-04-15T12:34:16Z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